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68" r:id="rId5"/>
    <p:sldId id="265" r:id="rId6"/>
    <p:sldId id="270" r:id="rId7"/>
    <p:sldId id="261" r:id="rId8"/>
    <p:sldId id="271" r:id="rId9"/>
    <p:sldId id="262" r:id="rId10"/>
    <p:sldId id="266" r:id="rId11"/>
    <p:sldId id="264" r:id="rId12"/>
    <p:sldId id="263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DB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FAEC08-4489-490E-A6E6-43762F31B9A9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E2D18A-3BE9-4CE2-9F93-24E0B0E7C9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1481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782A-C1CF-4894-A9BC-47C33FBA6896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4AB87-27EE-4259-93F8-D3A72389432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7629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782A-C1CF-4894-A9BC-47C33FBA6896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4AB87-27EE-4259-93F8-D3A7238943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9123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782A-C1CF-4894-A9BC-47C33FBA6896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4AB87-27EE-4259-93F8-D3A7238943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045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782A-C1CF-4894-A9BC-47C33FBA6896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4AB87-27EE-4259-93F8-D3A7238943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0642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782A-C1CF-4894-A9BC-47C33FBA6896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4AB87-27EE-4259-93F8-D3A7238943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6650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782A-C1CF-4894-A9BC-47C33FBA6896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4AB87-27EE-4259-93F8-D3A7238943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8006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782A-C1CF-4894-A9BC-47C33FBA6896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4AB87-27EE-4259-93F8-D3A7238943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1209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782A-C1CF-4894-A9BC-47C33FBA6896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4AB87-27EE-4259-93F8-D3A7238943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0512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782A-C1CF-4894-A9BC-47C33FBA6896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4AB87-27EE-4259-93F8-D3A7238943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0501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782A-C1CF-4894-A9BC-47C33FBA6896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4AB87-27EE-4259-93F8-D3A7238943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8098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782A-C1CF-4894-A9BC-47C33FBA6896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4AB87-27EE-4259-93F8-D3A7238943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339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782A-C1CF-4894-A9BC-47C33FBA6896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4AB87-27EE-4259-93F8-D3A72389432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69749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782A-C1CF-4894-A9BC-47C33FBA6896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4AB87-27EE-4259-93F8-D3A7238943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43470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782A-C1CF-4894-A9BC-47C33FBA6896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4AB87-27EE-4259-93F8-D3A72389432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212202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782A-C1CF-4894-A9BC-47C33FBA6896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4AB87-27EE-4259-93F8-D3A7238943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3693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782A-C1CF-4894-A9BC-47C33FBA6896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4AB87-27EE-4259-93F8-D3A7238943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83321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782A-C1CF-4894-A9BC-47C33FBA6896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4AB87-27EE-4259-93F8-D3A7238943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7594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6AB782A-C1CF-4894-A9BC-47C33FBA6896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9F4AB87-27EE-4259-93F8-D3A7238943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48382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mbridgeenglish.org/jp/Images/561003--.pdf" TargetMode="External"/><Relationship Id="rId2" Type="http://schemas.openxmlformats.org/officeDocument/2006/relationships/hyperlink" Target="https://www.cambridgeenglish.org/jp/news/view/75-percent-elt-cambridge-celta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00505B6-8741-4226-608B-A7B42FFAFE27}"/>
              </a:ext>
            </a:extLst>
          </p:cNvPr>
          <p:cNvSpPr/>
          <p:nvPr/>
        </p:nvSpPr>
        <p:spPr>
          <a:xfrm>
            <a:off x="0" y="0"/>
            <a:ext cx="12192000" cy="746449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2000" b="1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CELTA</a:t>
            </a:r>
            <a:r>
              <a:rPr kumimoji="1" lang="ja-JP" altLang="en-US" sz="20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講師とオンライン英会話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719DBB5-5CFC-3468-16F5-590ED27C3D57}"/>
              </a:ext>
            </a:extLst>
          </p:cNvPr>
          <p:cNvSpPr txBox="1"/>
          <p:nvPr/>
        </p:nvSpPr>
        <p:spPr>
          <a:xfrm>
            <a:off x="485193" y="1763486"/>
            <a:ext cx="110847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0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CELTA</a:t>
            </a:r>
            <a:r>
              <a:rPr kumimoji="1" lang="ja-JP" altLang="en-US" sz="40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講師とオンライン英会話</a:t>
            </a:r>
            <a:endParaRPr kumimoji="1" lang="en-US" altLang="ja-JP" sz="40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kumimoji="1" lang="ja-JP" altLang="en-US" sz="40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小学生～高校生向け</a:t>
            </a:r>
            <a:endParaRPr kumimoji="1" lang="en-US" altLang="ja-JP" sz="40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endParaRPr kumimoji="1" lang="en-US" altLang="ja-JP" sz="4000" dirty="0"/>
          </a:p>
          <a:p>
            <a:pPr algn="ctr"/>
            <a:r>
              <a:rPr kumimoji="1" lang="ja-JP" altLang="en-US" sz="40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学校資料</a:t>
            </a:r>
          </a:p>
        </p:txBody>
      </p:sp>
    </p:spTree>
    <p:extLst>
      <p:ext uri="{BB962C8B-B14F-4D97-AF65-F5344CB8AC3E}">
        <p14:creationId xmlns:p14="http://schemas.microsoft.com/office/powerpoint/2010/main" val="2740837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00505B6-8741-4226-608B-A7B42FFAFE27}"/>
              </a:ext>
            </a:extLst>
          </p:cNvPr>
          <p:cNvSpPr/>
          <p:nvPr/>
        </p:nvSpPr>
        <p:spPr>
          <a:xfrm>
            <a:off x="0" y="0"/>
            <a:ext cx="12192000" cy="746449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2000" b="1" dirty="0">
                <a:latin typeface="游明朝" panose="02020400000000000000" pitchFamily="18" charset="-128"/>
                <a:ea typeface="游明朝" panose="02020400000000000000" pitchFamily="18" charset="-128"/>
              </a:rPr>
              <a:t>CELTA</a:t>
            </a:r>
            <a:r>
              <a:rPr kumimoji="1" lang="ja-JP" altLang="en-US" sz="2000" b="1" dirty="0">
                <a:latin typeface="游明朝" panose="02020400000000000000" pitchFamily="18" charset="-128"/>
                <a:ea typeface="游明朝" panose="02020400000000000000" pitchFamily="18" charset="-128"/>
              </a:rPr>
              <a:t>講師とオンライン英会話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1214BD8-7ED8-ACD6-67CC-8EEA73DE641B}"/>
              </a:ext>
            </a:extLst>
          </p:cNvPr>
          <p:cNvSpPr txBox="1"/>
          <p:nvPr/>
        </p:nvSpPr>
        <p:spPr>
          <a:xfrm>
            <a:off x="289250" y="102637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スクールの特徴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F64E86A-0A71-A6D6-E815-0B3CF0CDD49F}"/>
              </a:ext>
            </a:extLst>
          </p:cNvPr>
          <p:cNvSpPr txBox="1"/>
          <p:nvPr/>
        </p:nvSpPr>
        <p:spPr>
          <a:xfrm>
            <a:off x="0" y="1395047"/>
            <a:ext cx="1099146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１</a:t>
            </a:r>
            <a:r>
              <a:rPr kumimoji="1" lang="en-US" altLang="ja-JP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.</a:t>
            </a:r>
            <a:r>
              <a:rPr kumimoji="1"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　</a:t>
            </a:r>
            <a:r>
              <a:rPr kumimoji="1" lang="en-US" altLang="ja-JP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CELTA</a:t>
            </a:r>
            <a:r>
              <a:rPr kumimoji="1"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・英検１級取得の講師監修のレッスン</a:t>
            </a:r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b="1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b="1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kumimoji="1"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２</a:t>
            </a:r>
            <a:r>
              <a:rPr kumimoji="1" lang="en-US" altLang="ja-JP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.</a:t>
            </a:r>
            <a:r>
              <a:rPr kumimoji="1"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　英語を知識のレベルではなく、実践で使えるレベルに</a:t>
            </a:r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b="1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b="1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kumimoji="1"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３</a:t>
            </a:r>
            <a:r>
              <a:rPr kumimoji="1" lang="en-US" altLang="ja-JP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.</a:t>
            </a:r>
            <a:r>
              <a:rPr kumimoji="1"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　生徒さんの目標や性格に寄り添った指導</a:t>
            </a:r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b="1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b="1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kumimoji="1" lang="en-US" altLang="ja-JP" dirty="0">
                <a:latin typeface="游明朝" panose="02020400000000000000" pitchFamily="18" charset="-128"/>
                <a:ea typeface="游明朝" panose="02020400000000000000" pitchFamily="18" charset="-128"/>
              </a:rPr>
              <a:t>※CELTA</a:t>
            </a:r>
            <a:r>
              <a:rPr kumimoji="1" lang="ja-JP" altLang="en-US" dirty="0">
                <a:latin typeface="游明朝" panose="02020400000000000000" pitchFamily="18" charset="-128"/>
                <a:ea typeface="游明朝" panose="02020400000000000000" pitchFamily="18" charset="-128"/>
              </a:rPr>
              <a:t>とは・・・ケンブリッジ大学英語検定機構が認定する英語教授資格。詳しくは次ページ参照</a:t>
            </a:r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3884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00505B6-8741-4226-608B-A7B42FFAFE27}"/>
              </a:ext>
            </a:extLst>
          </p:cNvPr>
          <p:cNvSpPr/>
          <p:nvPr/>
        </p:nvSpPr>
        <p:spPr>
          <a:xfrm>
            <a:off x="0" y="0"/>
            <a:ext cx="12192000" cy="746449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2000" b="1" dirty="0">
                <a:latin typeface="游明朝" panose="02020400000000000000" pitchFamily="18" charset="-128"/>
                <a:ea typeface="游明朝" panose="02020400000000000000" pitchFamily="18" charset="-128"/>
              </a:rPr>
              <a:t>CELTA</a:t>
            </a:r>
            <a:r>
              <a:rPr kumimoji="1" lang="ja-JP" altLang="en-US" sz="2000" b="1" dirty="0">
                <a:latin typeface="游明朝" panose="02020400000000000000" pitchFamily="18" charset="-128"/>
                <a:ea typeface="游明朝" panose="02020400000000000000" pitchFamily="18" charset="-128"/>
              </a:rPr>
              <a:t>講師とオンライン英会話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1214BD8-7ED8-ACD6-67CC-8EEA73DE641B}"/>
              </a:ext>
            </a:extLst>
          </p:cNvPr>
          <p:cNvSpPr txBox="1"/>
          <p:nvPr/>
        </p:nvSpPr>
        <p:spPr>
          <a:xfrm>
            <a:off x="289250" y="102637"/>
            <a:ext cx="23102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CELTA</a:t>
            </a:r>
            <a:r>
              <a:rPr kumimoji="1" lang="ja-JP" altLang="en-US" sz="3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とは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F64E86A-0A71-A6D6-E815-0B3CF0CDD49F}"/>
              </a:ext>
            </a:extLst>
          </p:cNvPr>
          <p:cNvSpPr txBox="1"/>
          <p:nvPr/>
        </p:nvSpPr>
        <p:spPr>
          <a:xfrm>
            <a:off x="0" y="1073022"/>
            <a:ext cx="10991461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ケンブリッジ大学・英語検定機構が認定する英語教授資格</a:t>
            </a:r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kumimoji="1"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世界中の語学学校など７５％の教育機関は</a:t>
            </a:r>
            <a:r>
              <a:rPr kumimoji="1" lang="en-US" altLang="ja-JP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CELTA</a:t>
            </a:r>
            <a:r>
              <a:rPr kumimoji="1"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取得を先生の採用条件にしています。</a:t>
            </a:r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kumimoji="1"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英語教師を職業とする人々の間で広く評価されている資格です。</a:t>
            </a:r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kumimoji="1"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日本では保有者が少ない状況です。</a:t>
            </a:r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kumimoji="1" lang="en-US" altLang="ja-JP" sz="28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kumimoji="1" lang="en-US" altLang="ja-JP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2779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00505B6-8741-4226-608B-A7B42FFAFE27}"/>
              </a:ext>
            </a:extLst>
          </p:cNvPr>
          <p:cNvSpPr/>
          <p:nvPr/>
        </p:nvSpPr>
        <p:spPr>
          <a:xfrm>
            <a:off x="0" y="0"/>
            <a:ext cx="12192000" cy="746449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2000" b="1" dirty="0">
                <a:latin typeface="游明朝" panose="02020400000000000000" pitchFamily="18" charset="-128"/>
                <a:ea typeface="游明朝" panose="02020400000000000000" pitchFamily="18" charset="-128"/>
              </a:rPr>
              <a:t>CELTA</a:t>
            </a:r>
            <a:r>
              <a:rPr kumimoji="1" lang="ja-JP" altLang="en-US" sz="20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講師とオンライン英会話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1214BD8-7ED8-ACD6-67CC-8EEA73DE641B}"/>
              </a:ext>
            </a:extLst>
          </p:cNvPr>
          <p:cNvSpPr txBox="1"/>
          <p:nvPr/>
        </p:nvSpPr>
        <p:spPr>
          <a:xfrm>
            <a:off x="289250" y="102637"/>
            <a:ext cx="27206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CELTA</a:t>
            </a:r>
            <a:r>
              <a:rPr kumimoji="1" lang="ja-JP" altLang="en-US" sz="3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の特徴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F64E86A-0A71-A6D6-E815-0B3CF0CDD49F}"/>
              </a:ext>
            </a:extLst>
          </p:cNvPr>
          <p:cNvSpPr txBox="1"/>
          <p:nvPr/>
        </p:nvSpPr>
        <p:spPr>
          <a:xfrm>
            <a:off x="0" y="1273749"/>
            <a:ext cx="121920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１．一方的ではなく、双方向的なレッスン</a:t>
            </a:r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kumimoji="1"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２．英語を正しく、流暢に使いこなすことを目指したレッスン</a:t>
            </a:r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kumimoji="1"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３．生徒さんの性格や目標、夢などを考慮したレッスン</a:t>
            </a:r>
          </a:p>
        </p:txBody>
      </p:sp>
    </p:spTree>
    <p:extLst>
      <p:ext uri="{BB962C8B-B14F-4D97-AF65-F5344CB8AC3E}">
        <p14:creationId xmlns:p14="http://schemas.microsoft.com/office/powerpoint/2010/main" val="4170445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00505B6-8741-4226-608B-A7B42FFAFE27}"/>
              </a:ext>
            </a:extLst>
          </p:cNvPr>
          <p:cNvSpPr/>
          <p:nvPr/>
        </p:nvSpPr>
        <p:spPr>
          <a:xfrm>
            <a:off x="0" y="0"/>
            <a:ext cx="12192000" cy="7464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2000" dirty="0">
                <a:latin typeface="游明朝" panose="02020400000000000000" pitchFamily="18" charset="-128"/>
                <a:ea typeface="游明朝" panose="02020400000000000000" pitchFamily="18" charset="-128"/>
              </a:rPr>
              <a:t>CELTA</a:t>
            </a:r>
            <a:r>
              <a:rPr kumimoji="1" lang="ja-JP" altLang="en-US" sz="2000" dirty="0">
                <a:latin typeface="游明朝" panose="02020400000000000000" pitchFamily="18" charset="-128"/>
                <a:ea typeface="游明朝" panose="02020400000000000000" pitchFamily="18" charset="-128"/>
              </a:rPr>
              <a:t>講師とオンライン英会話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1214BD8-7ED8-ACD6-67CC-8EEA73DE641B}"/>
              </a:ext>
            </a:extLst>
          </p:cNvPr>
          <p:cNvSpPr txBox="1"/>
          <p:nvPr/>
        </p:nvSpPr>
        <p:spPr>
          <a:xfrm>
            <a:off x="289250" y="102637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レッスンの特徴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F64E86A-0A71-A6D6-E815-0B3CF0CDD49F}"/>
              </a:ext>
            </a:extLst>
          </p:cNvPr>
          <p:cNvSpPr txBox="1"/>
          <p:nvPr/>
        </p:nvSpPr>
        <p:spPr>
          <a:xfrm>
            <a:off x="0" y="1371601"/>
            <a:ext cx="1141133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・レッスンの内容に興味や関心をもつことができる</a:t>
            </a:r>
            <a:br>
              <a:rPr lang="ja-JP" altLang="en-US" sz="280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</a:br>
            <a:endParaRPr lang="en-US" altLang="ja-JP" sz="2800" dirty="0">
              <a:effectLst/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lang="ja-JP" altLang="en-US" sz="2800" dirty="0">
              <a:effectLst/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lang="ja-JP" altLang="en-US" sz="280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・基礎をしっかり身につけてから</a:t>
            </a:r>
            <a:r>
              <a:rPr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応用に進むレッスン</a:t>
            </a:r>
            <a:endParaRPr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lang="ja-JP" altLang="en-US" sz="280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（正しく→スラスラと）</a:t>
            </a:r>
            <a:endParaRPr lang="en-US" altLang="ja-JP" sz="2800" dirty="0">
              <a:effectLst/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lang="ja-JP" altLang="en-US" sz="2800" dirty="0">
              <a:effectLst/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・楽しくやりがいのあるアクティビティを通した</a:t>
            </a:r>
            <a:endParaRPr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　インプットとアウトプット</a:t>
            </a:r>
            <a:endParaRPr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0158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00505B6-8741-4226-608B-A7B42FFAFE27}"/>
              </a:ext>
            </a:extLst>
          </p:cNvPr>
          <p:cNvSpPr/>
          <p:nvPr/>
        </p:nvSpPr>
        <p:spPr>
          <a:xfrm>
            <a:off x="0" y="0"/>
            <a:ext cx="12192000" cy="7464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2000" dirty="0">
                <a:latin typeface="游明朝" panose="02020400000000000000" pitchFamily="18" charset="-128"/>
                <a:ea typeface="游明朝" panose="02020400000000000000" pitchFamily="18" charset="-128"/>
              </a:rPr>
              <a:t>CELTA</a:t>
            </a:r>
            <a:r>
              <a:rPr kumimoji="1" lang="ja-JP" altLang="en-US" sz="2000" dirty="0">
                <a:latin typeface="游明朝" panose="02020400000000000000" pitchFamily="18" charset="-128"/>
                <a:ea typeface="游明朝" panose="02020400000000000000" pitchFamily="18" charset="-128"/>
              </a:rPr>
              <a:t>講師とオンライン英会話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1214BD8-7ED8-ACD6-67CC-8EEA73DE641B}"/>
              </a:ext>
            </a:extLst>
          </p:cNvPr>
          <p:cNvSpPr txBox="1"/>
          <p:nvPr/>
        </p:nvSpPr>
        <p:spPr>
          <a:xfrm>
            <a:off x="289250" y="102637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レッスンの流れ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F64E86A-0A71-A6D6-E815-0B3CF0CDD49F}"/>
              </a:ext>
            </a:extLst>
          </p:cNvPr>
          <p:cNvSpPr txBox="1"/>
          <p:nvPr/>
        </p:nvSpPr>
        <p:spPr>
          <a:xfrm>
            <a:off x="0" y="1371601"/>
            <a:ext cx="1099146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ja-JP" altLang="en-US" sz="24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１．</a:t>
            </a:r>
            <a:r>
              <a:rPr lang="ja-JP" altLang="ja-JP" sz="24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興味や関心を引き起こす</a:t>
            </a:r>
            <a:endParaRPr lang="en-US" altLang="ja-JP" sz="24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lvl="0" algn="just"/>
            <a:endParaRPr lang="ja-JP" altLang="ja-JP" sz="24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lvl="0" algn="just"/>
            <a:r>
              <a:rPr lang="ja-JP" altLang="en-US" sz="24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２．</a:t>
            </a:r>
            <a:r>
              <a:rPr lang="ja-JP" altLang="ja-JP" sz="24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ワーク・タスクの紹介（テキストのリーディングやリスニング）と実施</a:t>
            </a:r>
            <a:endParaRPr lang="en-US" altLang="ja-JP" sz="24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lvl="0" algn="just"/>
            <a:endParaRPr lang="ja-JP" altLang="ja-JP" sz="24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lvl="0" algn="just"/>
            <a:r>
              <a:rPr lang="ja-JP" altLang="en-US" sz="24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３．</a:t>
            </a:r>
            <a:r>
              <a:rPr lang="en-US" altLang="ja-JP" sz="24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TL</a:t>
            </a:r>
            <a:r>
              <a:rPr lang="ja-JP" altLang="ja-JP" sz="24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の紹介と実施</a:t>
            </a:r>
            <a:endParaRPr lang="en-US" altLang="ja-JP" sz="24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lvl="0" algn="just"/>
            <a:endParaRPr lang="ja-JP" altLang="ja-JP" sz="24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lvl="0" algn="just"/>
            <a:r>
              <a:rPr lang="ja-JP" altLang="en-US" sz="24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４．</a:t>
            </a:r>
            <a:r>
              <a:rPr lang="en-US" altLang="ja-JP" sz="24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TL</a:t>
            </a:r>
            <a:r>
              <a:rPr lang="ja-JP" altLang="ja-JP" sz="24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を</a:t>
            </a:r>
            <a:r>
              <a:rPr lang="en-US" altLang="ja-JP" sz="24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Audio Lingual Method</a:t>
            </a:r>
            <a:r>
              <a:rPr lang="ja-JP" altLang="ja-JP" sz="24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や文法訳読法で正確性</a:t>
            </a:r>
            <a:endParaRPr lang="en-US" altLang="ja-JP" sz="24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lvl="0" algn="just"/>
            <a:endParaRPr lang="ja-JP" altLang="ja-JP" sz="24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lvl="0" algn="just"/>
            <a:r>
              <a:rPr lang="ja-JP" altLang="en-US" sz="24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５．アクティビティを英語で</a:t>
            </a:r>
            <a:r>
              <a:rPr lang="ja-JP" altLang="ja-JP" sz="24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こなす（</a:t>
            </a:r>
            <a:r>
              <a:rPr lang="en-US" altLang="ja-JP" sz="24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Fluency</a:t>
            </a:r>
            <a:r>
              <a:rPr lang="ja-JP" altLang="ja-JP" sz="24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）＝</a:t>
            </a:r>
            <a:r>
              <a:rPr lang="en-US" altLang="ja-JP" sz="24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Task based Instruction</a:t>
            </a:r>
            <a:r>
              <a:rPr lang="ja-JP" altLang="ja-JP" sz="24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や</a:t>
            </a:r>
            <a:r>
              <a:rPr lang="en-US" altLang="ja-JP" sz="24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Communicative Approach</a:t>
            </a:r>
            <a:endParaRPr lang="ja-JP" altLang="ja-JP" sz="24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797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00505B6-8741-4226-608B-A7B42FFAFE27}"/>
              </a:ext>
            </a:extLst>
          </p:cNvPr>
          <p:cNvSpPr/>
          <p:nvPr/>
        </p:nvSpPr>
        <p:spPr>
          <a:xfrm>
            <a:off x="0" y="0"/>
            <a:ext cx="12192000" cy="7464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2000" dirty="0">
                <a:latin typeface="游明朝" panose="02020400000000000000" pitchFamily="18" charset="-128"/>
                <a:ea typeface="游明朝" panose="02020400000000000000" pitchFamily="18" charset="-128"/>
              </a:rPr>
              <a:t>CELTA</a:t>
            </a:r>
            <a:r>
              <a:rPr kumimoji="1" lang="ja-JP" altLang="en-US" sz="2000" dirty="0">
                <a:latin typeface="游明朝" panose="02020400000000000000" pitchFamily="18" charset="-128"/>
                <a:ea typeface="游明朝" panose="02020400000000000000" pitchFamily="18" charset="-128"/>
              </a:rPr>
              <a:t>講師とオンライン英会話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1214BD8-7ED8-ACD6-67CC-8EEA73DE641B}"/>
              </a:ext>
            </a:extLst>
          </p:cNvPr>
          <p:cNvSpPr txBox="1"/>
          <p:nvPr/>
        </p:nvSpPr>
        <p:spPr>
          <a:xfrm>
            <a:off x="289250" y="102637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レッスン時間・料金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F64E86A-0A71-A6D6-E815-0B3CF0CDD49F}"/>
              </a:ext>
            </a:extLst>
          </p:cNvPr>
          <p:cNvSpPr txBox="1"/>
          <p:nvPr/>
        </p:nvSpPr>
        <p:spPr>
          <a:xfrm>
            <a:off x="0" y="1371601"/>
            <a:ext cx="2845837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レッスン時間：</a:t>
            </a:r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kumimoji="1"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レッスン料金：</a:t>
            </a:r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kumimoji="1"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支払い方法：</a:t>
            </a:r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kumimoji="1" lang="en-US" altLang="ja-JP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41F913E-D4E7-24DC-D781-07536C32F651}"/>
              </a:ext>
            </a:extLst>
          </p:cNvPr>
          <p:cNvSpPr txBox="1"/>
          <p:nvPr/>
        </p:nvSpPr>
        <p:spPr>
          <a:xfrm>
            <a:off x="2668554" y="1362270"/>
            <a:ext cx="516915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月～金１５：３０～２０：３０</a:t>
            </a:r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kumimoji="1"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土　　１０：００～１８：００</a:t>
            </a:r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kumimoji="1" lang="en-US" altLang="ja-JP" sz="28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7801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00505B6-8741-4226-608B-A7B42FFAFE27}"/>
              </a:ext>
            </a:extLst>
          </p:cNvPr>
          <p:cNvSpPr/>
          <p:nvPr/>
        </p:nvSpPr>
        <p:spPr>
          <a:xfrm>
            <a:off x="0" y="0"/>
            <a:ext cx="12192000" cy="7464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2000" dirty="0">
                <a:latin typeface="游明朝" panose="02020400000000000000" pitchFamily="18" charset="-128"/>
                <a:ea typeface="游明朝" panose="02020400000000000000" pitchFamily="18" charset="-128"/>
              </a:rPr>
              <a:t>CELTA</a:t>
            </a:r>
            <a:r>
              <a:rPr kumimoji="1" lang="ja-JP" altLang="en-US" sz="2000" dirty="0">
                <a:latin typeface="游明朝" panose="02020400000000000000" pitchFamily="18" charset="-128"/>
                <a:ea typeface="游明朝" panose="02020400000000000000" pitchFamily="18" charset="-128"/>
              </a:rPr>
              <a:t>講師とオンライン英会話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1214BD8-7ED8-ACD6-67CC-8EEA73DE641B}"/>
              </a:ext>
            </a:extLst>
          </p:cNvPr>
          <p:cNvSpPr txBox="1"/>
          <p:nvPr/>
        </p:nvSpPr>
        <p:spPr>
          <a:xfrm>
            <a:off x="289250" y="102637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教材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F64E86A-0A71-A6D6-E815-0B3CF0CDD49F}"/>
              </a:ext>
            </a:extLst>
          </p:cNvPr>
          <p:cNvSpPr txBox="1"/>
          <p:nvPr/>
        </p:nvSpPr>
        <p:spPr>
          <a:xfrm>
            <a:off x="0" y="905070"/>
            <a:ext cx="10991461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・</a:t>
            </a:r>
            <a:r>
              <a:rPr lang="en-US" altLang="ja-JP" sz="280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Four Corners </a:t>
            </a:r>
            <a:r>
              <a:rPr lang="en-US" altLang="ja-JP" sz="140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(Second Edition)</a:t>
            </a:r>
          </a:p>
          <a:p>
            <a:endParaRPr lang="en-US" altLang="ja-JP" sz="14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lang="en-US" altLang="ja-JP" sz="1400" dirty="0">
              <a:effectLst/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lang="en-US" altLang="ja-JP" sz="2400" dirty="0">
                <a:latin typeface="游明朝" panose="02020400000000000000" pitchFamily="18" charset="-128"/>
                <a:ea typeface="游明朝" panose="02020400000000000000" pitchFamily="18" charset="-128"/>
              </a:rPr>
              <a:t>Four Corners</a:t>
            </a:r>
            <a:r>
              <a:rPr lang="ja-JP" altLang="en-US" sz="2400" dirty="0">
                <a:latin typeface="游明朝" panose="02020400000000000000" pitchFamily="18" charset="-128"/>
                <a:ea typeface="游明朝" panose="02020400000000000000" pitchFamily="18" charset="-128"/>
              </a:rPr>
              <a:t>の特徴</a:t>
            </a:r>
            <a:endParaRPr lang="en-US" altLang="ja-JP" sz="24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lang="en-US" altLang="ja-JP" sz="2400" dirty="0">
              <a:effectLst/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lang="ja-JP" altLang="en-US" sz="2400" dirty="0">
                <a:latin typeface="游明朝" panose="02020400000000000000" pitchFamily="18" charset="-128"/>
                <a:ea typeface="游明朝" panose="02020400000000000000" pitchFamily="18" charset="-128"/>
              </a:rPr>
              <a:t>・</a:t>
            </a:r>
            <a:r>
              <a:rPr lang="en-US" altLang="ja-JP" sz="2400" dirty="0">
                <a:latin typeface="游明朝" panose="02020400000000000000" pitchFamily="18" charset="-128"/>
                <a:ea typeface="游明朝" panose="02020400000000000000" pitchFamily="18" charset="-128"/>
              </a:rPr>
              <a:t>4</a:t>
            </a:r>
            <a:r>
              <a:rPr lang="ja-JP" altLang="en-US" sz="2400" dirty="0">
                <a:latin typeface="游明朝" panose="02020400000000000000" pitchFamily="18" charset="-128"/>
                <a:ea typeface="游明朝" panose="02020400000000000000" pitchFamily="18" charset="-128"/>
              </a:rPr>
              <a:t>技能をバランスよく学べる</a:t>
            </a:r>
            <a:endParaRPr lang="en-US" altLang="ja-JP" sz="24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lang="en-US" altLang="ja-JP" sz="2400" dirty="0">
              <a:effectLst/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lang="ja-JP" altLang="en-US" sz="240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・レッスンで扱うトピックが現代の文化を反映している</a:t>
            </a:r>
            <a:endParaRPr lang="en-US" altLang="ja-JP" sz="2400" dirty="0">
              <a:effectLst/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lang="en-US" altLang="ja-JP" sz="24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lang="ja-JP" altLang="en-US" sz="240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・</a:t>
            </a:r>
            <a:r>
              <a:rPr lang="ja-JP" altLang="en-US" sz="2400" dirty="0">
                <a:latin typeface="游明朝" panose="02020400000000000000" pitchFamily="18" charset="-128"/>
                <a:ea typeface="游明朝" panose="02020400000000000000" pitchFamily="18" charset="-128"/>
              </a:rPr>
              <a:t>基礎をしっかり身につけてから応用に進む設計</a:t>
            </a:r>
            <a:endParaRPr lang="en-US" altLang="ja-JP" sz="24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lang="en-US" altLang="ja-JP" sz="2400" dirty="0">
              <a:effectLst/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lang="en-US" altLang="ja-JP" sz="24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lang="en-US" altLang="ja-JP" sz="2400" dirty="0">
              <a:effectLst/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lang="ja-JP" altLang="en-US" sz="2400" dirty="0">
                <a:latin typeface="游明朝" panose="02020400000000000000" pitchFamily="18" charset="-128"/>
                <a:ea typeface="游明朝" panose="02020400000000000000" pitchFamily="18" charset="-128"/>
              </a:rPr>
              <a:t>宿題はオンライン上で行うことができるので、レッスンで学んだ内容を復習することができます。</a:t>
            </a:r>
            <a:endParaRPr lang="en-US" altLang="ja-JP" sz="24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lang="ja-JP" altLang="en-US" sz="240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そのため、レッスン日以外も英語を学習する習慣がつくのに役立ちます。</a:t>
            </a:r>
            <a:endParaRPr lang="en-US" altLang="ja-JP" sz="2400" dirty="0">
              <a:effectLst/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lang="en-US" altLang="ja-JP" sz="24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br>
              <a:rPr lang="ja-JP" altLang="en-US" sz="140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</a:br>
            <a:endParaRPr kumimoji="1" lang="en-US" altLang="ja-JP" sz="14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9438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00505B6-8741-4226-608B-A7B42FFAFE27}"/>
              </a:ext>
            </a:extLst>
          </p:cNvPr>
          <p:cNvSpPr/>
          <p:nvPr/>
        </p:nvSpPr>
        <p:spPr>
          <a:xfrm>
            <a:off x="0" y="0"/>
            <a:ext cx="12192000" cy="7464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2000" dirty="0">
                <a:latin typeface="游明朝" panose="02020400000000000000" pitchFamily="18" charset="-128"/>
                <a:ea typeface="游明朝" panose="02020400000000000000" pitchFamily="18" charset="-128"/>
              </a:rPr>
              <a:t>CELTA</a:t>
            </a:r>
            <a:r>
              <a:rPr kumimoji="1" lang="ja-JP" altLang="en-US" sz="2000" dirty="0">
                <a:latin typeface="游明朝" panose="02020400000000000000" pitchFamily="18" charset="-128"/>
                <a:ea typeface="游明朝" panose="02020400000000000000" pitchFamily="18" charset="-128"/>
              </a:rPr>
              <a:t>講師とオンライン英会話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1214BD8-7ED8-ACD6-67CC-8EEA73DE641B}"/>
              </a:ext>
            </a:extLst>
          </p:cNvPr>
          <p:cNvSpPr txBox="1"/>
          <p:nvPr/>
        </p:nvSpPr>
        <p:spPr>
          <a:xfrm>
            <a:off x="289250" y="102637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無料体験レッスン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3647E02-E04E-3AAE-01BD-94E4844A1765}"/>
              </a:ext>
            </a:extLst>
          </p:cNvPr>
          <p:cNvSpPr txBox="1"/>
          <p:nvPr/>
        </p:nvSpPr>
        <p:spPr>
          <a:xfrm>
            <a:off x="0" y="1352939"/>
            <a:ext cx="1156995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2000" b="0" i="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所要時間：</a:t>
            </a:r>
            <a:r>
              <a:rPr lang="en-US" altLang="ja-JP" sz="2000" b="0" i="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30</a:t>
            </a:r>
            <a:r>
              <a:rPr lang="ja-JP" altLang="en-US" sz="2000" b="0" i="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分</a:t>
            </a:r>
            <a:endParaRPr lang="en-US" altLang="ja-JP" sz="2000" b="0" i="0" dirty="0">
              <a:effectLst/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algn="l"/>
            <a:endParaRPr lang="ja-JP" altLang="en-US" sz="2000" b="0" i="0" dirty="0">
              <a:effectLst/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algn="l"/>
            <a:r>
              <a:rPr lang="ja-JP" altLang="en-US" sz="2000" b="0" i="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以下の情報をご記入していただき、お問い合わせ欄からご送信してくださると幸いです。</a:t>
            </a:r>
          </a:p>
          <a:p>
            <a:pPr algn="l"/>
            <a:r>
              <a:rPr lang="ja-JP" altLang="en-US" sz="2000" b="0" i="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・お子さまのお名前</a:t>
            </a:r>
            <a:endParaRPr lang="en-US" altLang="ja-JP" sz="2000" b="0" i="0" dirty="0">
              <a:effectLst/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algn="l"/>
            <a:endParaRPr lang="ja-JP" altLang="en-US" sz="2000" b="0" i="0" dirty="0">
              <a:effectLst/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algn="l"/>
            <a:r>
              <a:rPr lang="ja-JP" altLang="en-US" sz="2000" b="0" i="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・年齢</a:t>
            </a:r>
            <a:endParaRPr lang="en-US" altLang="ja-JP" sz="2000" b="0" i="0" dirty="0">
              <a:effectLst/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algn="l"/>
            <a:endParaRPr lang="ja-JP" altLang="en-US" sz="2000" b="0" i="0" dirty="0">
              <a:effectLst/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algn="l"/>
            <a:r>
              <a:rPr lang="ja-JP" altLang="en-US" sz="2000" b="0" i="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・英語学習歴</a:t>
            </a:r>
            <a:endParaRPr lang="en-US" altLang="ja-JP" sz="2000" b="0" i="0" dirty="0">
              <a:effectLst/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algn="l"/>
            <a:endParaRPr lang="ja-JP" altLang="en-US" sz="2000" b="0" i="0" dirty="0">
              <a:effectLst/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algn="l"/>
            <a:r>
              <a:rPr lang="ja-JP" altLang="en-US" sz="2000" b="0" i="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・中期的な目標（半年～</a:t>
            </a:r>
            <a:r>
              <a:rPr lang="en-US" altLang="ja-JP" sz="2000" b="0" i="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1</a:t>
            </a:r>
            <a:r>
              <a:rPr lang="ja-JP" altLang="en-US" sz="2000" b="0" i="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年後までにどのレベルに到達したいか）</a:t>
            </a:r>
          </a:p>
          <a:p>
            <a:pPr algn="l"/>
            <a:r>
              <a:rPr lang="ja-JP" altLang="en-US" sz="2000" b="0" i="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例）英語に苦手意識をなくしたい、</a:t>
            </a:r>
            <a:r>
              <a:rPr lang="en-US" altLang="ja-JP" sz="2000" b="0" i="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3</a:t>
            </a:r>
            <a:r>
              <a:rPr lang="ja-JP" altLang="en-US" sz="2000" b="0" i="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文字単語をスペリングできるようになりたい、英検</a:t>
            </a:r>
            <a:r>
              <a:rPr lang="en-US" altLang="ja-JP" sz="2000" b="0" i="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4</a:t>
            </a:r>
            <a:r>
              <a:rPr lang="ja-JP" altLang="en-US" sz="2000" b="0" i="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級に合格したいなど</a:t>
            </a:r>
          </a:p>
          <a:p>
            <a:pPr algn="l"/>
            <a:endParaRPr lang="en-US" altLang="ja-JP" sz="2000" b="0" i="0" dirty="0">
              <a:effectLst/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algn="l"/>
            <a:r>
              <a:rPr lang="ja-JP" altLang="en-US" sz="2000" b="0" i="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・長期的な目標（</a:t>
            </a:r>
            <a:r>
              <a:rPr lang="en-US" altLang="ja-JP" sz="2000" b="0" i="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2</a:t>
            </a:r>
            <a:r>
              <a:rPr lang="ja-JP" altLang="en-US" sz="2000" b="0" i="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、</a:t>
            </a:r>
            <a:r>
              <a:rPr lang="en-US" altLang="ja-JP" sz="2000" b="0" i="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3</a:t>
            </a:r>
            <a:r>
              <a:rPr lang="ja-JP" altLang="en-US" sz="2000" b="0" i="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年後にどのレベルまで到達したいか）</a:t>
            </a:r>
          </a:p>
          <a:p>
            <a:pPr algn="l"/>
            <a:r>
              <a:rPr lang="ja-JP" altLang="en-US" sz="2000" b="0" i="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例）初見の文章でもスラスラと音読できるようになりたい、英検</a:t>
            </a:r>
            <a:r>
              <a:rPr lang="en-US" altLang="ja-JP" sz="2000" b="0" i="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2</a:t>
            </a:r>
            <a:r>
              <a:rPr lang="ja-JP" altLang="en-US" sz="2000" b="0" i="0" dirty="0"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級に合格したいなど</a:t>
            </a:r>
          </a:p>
        </p:txBody>
      </p:sp>
    </p:spTree>
    <p:extLst>
      <p:ext uri="{BB962C8B-B14F-4D97-AF65-F5344CB8AC3E}">
        <p14:creationId xmlns:p14="http://schemas.microsoft.com/office/powerpoint/2010/main" val="3724352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00505B6-8741-4226-608B-A7B42FFAFE27}"/>
              </a:ext>
            </a:extLst>
          </p:cNvPr>
          <p:cNvSpPr/>
          <p:nvPr/>
        </p:nvSpPr>
        <p:spPr>
          <a:xfrm>
            <a:off x="0" y="0"/>
            <a:ext cx="12192000" cy="7464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2000" dirty="0">
                <a:latin typeface="游明朝" panose="02020400000000000000" pitchFamily="18" charset="-128"/>
                <a:ea typeface="游明朝" panose="02020400000000000000" pitchFamily="18" charset="-128"/>
              </a:rPr>
              <a:t>CELTA</a:t>
            </a:r>
            <a:r>
              <a:rPr kumimoji="1" lang="ja-JP" altLang="en-US" sz="2000" dirty="0">
                <a:latin typeface="游明朝" panose="02020400000000000000" pitchFamily="18" charset="-128"/>
                <a:ea typeface="游明朝" panose="02020400000000000000" pitchFamily="18" charset="-128"/>
              </a:rPr>
              <a:t>講師とオンライン英会話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1214BD8-7ED8-ACD6-67CC-8EEA73DE641B}"/>
              </a:ext>
            </a:extLst>
          </p:cNvPr>
          <p:cNvSpPr txBox="1"/>
          <p:nvPr/>
        </p:nvSpPr>
        <p:spPr>
          <a:xfrm>
            <a:off x="289250" y="102637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入塾までの流れ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D915928-E072-915A-024A-0DD7E3D2E465}"/>
              </a:ext>
            </a:extLst>
          </p:cNvPr>
          <p:cNvSpPr txBox="1"/>
          <p:nvPr/>
        </p:nvSpPr>
        <p:spPr>
          <a:xfrm>
            <a:off x="0" y="1147665"/>
            <a:ext cx="1230707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１．お問い合わせ</a:t>
            </a:r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kumimoji="1" lang="ja-JP" altLang="en-US" sz="2400" dirty="0">
                <a:latin typeface="游明朝" panose="02020400000000000000" pitchFamily="18" charset="-128"/>
                <a:ea typeface="游明朝" panose="02020400000000000000" pitchFamily="18" charset="-128"/>
              </a:rPr>
              <a:t>ホームページのお問い合わせ欄から面談希望・無料体験レッスンをお申し込みください。</a:t>
            </a:r>
            <a:endParaRPr kumimoji="1" lang="en-US" altLang="ja-JP" sz="24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kumimoji="1"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２．ご面談・無料体験レッスン</a:t>
            </a:r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kumimoji="1"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３．曜日・時間のご相談</a:t>
            </a:r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sz="28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kumimoji="1" lang="ja-JP" altLang="en-US" sz="2800" dirty="0">
                <a:latin typeface="游明朝" panose="02020400000000000000" pitchFamily="18" charset="-128"/>
                <a:ea typeface="游明朝" panose="02020400000000000000" pitchFamily="18" charset="-128"/>
              </a:rPr>
              <a:t>４．初回授業</a:t>
            </a:r>
          </a:p>
        </p:txBody>
      </p:sp>
    </p:spTree>
    <p:extLst>
      <p:ext uri="{BB962C8B-B14F-4D97-AF65-F5344CB8AC3E}">
        <p14:creationId xmlns:p14="http://schemas.microsoft.com/office/powerpoint/2010/main" val="3603369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00505B6-8741-4226-608B-A7B42FFAFE27}"/>
              </a:ext>
            </a:extLst>
          </p:cNvPr>
          <p:cNvSpPr/>
          <p:nvPr/>
        </p:nvSpPr>
        <p:spPr>
          <a:xfrm>
            <a:off x="0" y="0"/>
            <a:ext cx="12192000" cy="7464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2000" dirty="0">
                <a:latin typeface="游明朝" panose="02020400000000000000" pitchFamily="18" charset="-128"/>
                <a:ea typeface="游明朝" panose="02020400000000000000" pitchFamily="18" charset="-128"/>
              </a:rPr>
              <a:t>CELTA</a:t>
            </a:r>
            <a:r>
              <a:rPr kumimoji="1" lang="ja-JP" altLang="en-US" sz="2000" dirty="0">
                <a:latin typeface="游明朝" panose="02020400000000000000" pitchFamily="18" charset="-128"/>
                <a:ea typeface="游明朝" panose="02020400000000000000" pitchFamily="18" charset="-128"/>
              </a:rPr>
              <a:t>講師とオンライン英会話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1214BD8-7ED8-ACD6-67CC-8EEA73DE641B}"/>
              </a:ext>
            </a:extLst>
          </p:cNvPr>
          <p:cNvSpPr txBox="1"/>
          <p:nvPr/>
        </p:nvSpPr>
        <p:spPr>
          <a:xfrm>
            <a:off x="289250" y="102637"/>
            <a:ext cx="10454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Q&amp;A</a:t>
            </a:r>
            <a:endParaRPr kumimoji="1" lang="ja-JP" altLang="en-US" sz="3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599B727-6BC0-DFBD-BA03-CA195103F039}"/>
              </a:ext>
            </a:extLst>
          </p:cNvPr>
          <p:cNvSpPr txBox="1"/>
          <p:nvPr/>
        </p:nvSpPr>
        <p:spPr>
          <a:xfrm>
            <a:off x="74645" y="1156996"/>
            <a:ext cx="111874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游明朝" panose="02020400000000000000" pitchFamily="18" charset="-128"/>
                <a:ea typeface="游明朝" panose="02020400000000000000" pitchFamily="18" charset="-128"/>
              </a:rPr>
              <a:t>Q.</a:t>
            </a:r>
            <a:r>
              <a:rPr kumimoji="1" lang="ja-JP" altLang="en-US" dirty="0">
                <a:latin typeface="游明朝" panose="02020400000000000000" pitchFamily="18" charset="-128"/>
                <a:ea typeface="游明朝" panose="02020400000000000000" pitchFamily="18" charset="-128"/>
              </a:rPr>
              <a:t> レッスンのプラットフォーム場所はどちらですか？</a:t>
            </a:r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marL="342900" indent="-342900">
              <a:buAutoNum type="alphaUcPeriod"/>
            </a:pPr>
            <a:r>
              <a:rPr kumimoji="1" lang="en-US" altLang="ja-JP" dirty="0">
                <a:latin typeface="游明朝" panose="02020400000000000000" pitchFamily="18" charset="-128"/>
                <a:ea typeface="游明朝" panose="02020400000000000000" pitchFamily="18" charset="-128"/>
              </a:rPr>
              <a:t>ZOOM</a:t>
            </a:r>
            <a:r>
              <a:rPr kumimoji="1" lang="ja-JP" altLang="en-US" dirty="0">
                <a:latin typeface="游明朝" panose="02020400000000000000" pitchFamily="18" charset="-128"/>
                <a:ea typeface="游明朝" panose="02020400000000000000" pitchFamily="18" charset="-128"/>
              </a:rPr>
              <a:t>でレッスンを実施いたします。</a:t>
            </a:r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marL="342900" indent="-342900">
              <a:buAutoNum type="alphaUcPeriod"/>
            </a:pPr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marL="342900" indent="-342900">
              <a:buAutoNum type="alphaUcPeriod"/>
            </a:pPr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kumimoji="1" lang="en-US" altLang="ja-JP" dirty="0">
                <a:latin typeface="游明朝" panose="02020400000000000000" pitchFamily="18" charset="-128"/>
                <a:ea typeface="游明朝" panose="02020400000000000000" pitchFamily="18" charset="-128"/>
              </a:rPr>
              <a:t>Q. </a:t>
            </a:r>
            <a:r>
              <a:rPr kumimoji="1" lang="ja-JP" altLang="en-US" dirty="0">
                <a:latin typeface="游明朝" panose="02020400000000000000" pitchFamily="18" charset="-128"/>
                <a:ea typeface="游明朝" panose="02020400000000000000" pitchFamily="18" charset="-128"/>
              </a:rPr>
              <a:t>レッスンは英語と日本語どちらで行われますか？</a:t>
            </a:r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marL="342900" indent="-342900">
              <a:buAutoNum type="alphaUcPeriod"/>
            </a:pPr>
            <a:r>
              <a:rPr kumimoji="1" lang="ja-JP" altLang="en-US" dirty="0">
                <a:latin typeface="游明朝" panose="02020400000000000000" pitchFamily="18" charset="-128"/>
                <a:ea typeface="游明朝" panose="02020400000000000000" pitchFamily="18" charset="-128"/>
              </a:rPr>
              <a:t>基本的には英語で進行しますが、文法や単語の説明は日本語で行います。</a:t>
            </a:r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kumimoji="1" lang="ja-JP" altLang="en-US" dirty="0">
                <a:latin typeface="游明朝" panose="02020400000000000000" pitchFamily="18" charset="-128"/>
                <a:ea typeface="游明朝" panose="02020400000000000000" pitchFamily="18" charset="-128"/>
              </a:rPr>
              <a:t>　生徒さんが英語の質問がわからなかった場合は、日本語で補足説明を致しますのでご安心ください</a:t>
            </a:r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marL="342900" indent="-342900">
              <a:buAutoNum type="alphaUcPeriod"/>
            </a:pPr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kumimoji="1" lang="en-US" altLang="ja-JP" dirty="0">
                <a:latin typeface="游明朝" panose="02020400000000000000" pitchFamily="18" charset="-128"/>
                <a:ea typeface="游明朝" panose="02020400000000000000" pitchFamily="18" charset="-128"/>
              </a:rPr>
              <a:t>Q. </a:t>
            </a:r>
            <a:r>
              <a:rPr kumimoji="1" lang="ja-JP" altLang="en-US" dirty="0">
                <a:latin typeface="游明朝" panose="02020400000000000000" pitchFamily="18" charset="-128"/>
                <a:ea typeface="游明朝" panose="02020400000000000000" pitchFamily="18" charset="-128"/>
              </a:rPr>
              <a:t>宿題は出ますか？</a:t>
            </a:r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marL="342900" indent="-342900">
              <a:buAutoNum type="alphaUcPeriod"/>
            </a:pPr>
            <a:r>
              <a:rPr kumimoji="1" lang="ja-JP" altLang="en-US" dirty="0">
                <a:latin typeface="游明朝" panose="02020400000000000000" pitchFamily="18" charset="-128"/>
                <a:ea typeface="游明朝" panose="02020400000000000000" pitchFamily="18" charset="-128"/>
              </a:rPr>
              <a:t>レッスンで行った内容が定着するように宿題はお出ししています。</a:t>
            </a:r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marL="342900" indent="-342900">
              <a:buAutoNum type="alphaUcPeriod"/>
            </a:pPr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marL="342900" indent="-342900">
              <a:buAutoNum type="alphaUcPeriod"/>
            </a:pPr>
            <a:endParaRPr kumimoji="1"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marL="342900" indent="-342900">
              <a:buAutoNum type="alphaUcPeriod"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399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00505B6-8741-4226-608B-A7B42FFAFE27}"/>
              </a:ext>
            </a:extLst>
          </p:cNvPr>
          <p:cNvSpPr/>
          <p:nvPr/>
        </p:nvSpPr>
        <p:spPr>
          <a:xfrm>
            <a:off x="0" y="0"/>
            <a:ext cx="12192000" cy="7464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2000" dirty="0">
                <a:latin typeface="游明朝" panose="02020400000000000000" pitchFamily="18" charset="-128"/>
                <a:ea typeface="游明朝" panose="02020400000000000000" pitchFamily="18" charset="-128"/>
              </a:rPr>
              <a:t>CELTA</a:t>
            </a:r>
            <a:r>
              <a:rPr kumimoji="1" lang="ja-JP" altLang="en-US" sz="2000" dirty="0">
                <a:latin typeface="游明朝" panose="02020400000000000000" pitchFamily="18" charset="-128"/>
                <a:ea typeface="游明朝" panose="02020400000000000000" pitchFamily="18" charset="-128"/>
              </a:rPr>
              <a:t>講師とオンライン英会話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1214BD8-7ED8-ACD6-67CC-8EEA73DE641B}"/>
              </a:ext>
            </a:extLst>
          </p:cNvPr>
          <p:cNvSpPr txBox="1"/>
          <p:nvPr/>
        </p:nvSpPr>
        <p:spPr>
          <a:xfrm>
            <a:off x="289250" y="102637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プロフィール紹介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E7ED26F-7036-9434-7421-640F5ABA3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463" y="1007070"/>
            <a:ext cx="4379537" cy="292111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A70AB46-63B3-C665-8EDF-DD80191217FC}"/>
              </a:ext>
            </a:extLst>
          </p:cNvPr>
          <p:cNvSpPr txBox="1"/>
          <p:nvPr/>
        </p:nvSpPr>
        <p:spPr>
          <a:xfrm>
            <a:off x="0" y="1492898"/>
            <a:ext cx="7716416" cy="4623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latin typeface="游明朝" panose="02020400000000000000" pitchFamily="18" charset="-128"/>
                <a:ea typeface="游明朝" panose="02020400000000000000" pitchFamily="18" charset="-128"/>
              </a:rPr>
              <a:t>こんにちは。はじめまして</a:t>
            </a:r>
            <a:endParaRPr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latin typeface="游明朝" panose="02020400000000000000" pitchFamily="18" charset="-128"/>
                <a:ea typeface="游明朝" panose="02020400000000000000" pitchFamily="18" charset="-128"/>
              </a:rPr>
              <a:t>講師の佐藤　祥樹（さとう　よしき）と申します。</a:t>
            </a:r>
          </a:p>
          <a:p>
            <a:pPr>
              <a:lnSpc>
                <a:spcPct val="150000"/>
              </a:lnSpc>
            </a:pPr>
            <a:r>
              <a:rPr lang="ja-JP" altLang="en-US" dirty="0">
                <a:latin typeface="游明朝" panose="02020400000000000000" pitchFamily="18" charset="-128"/>
                <a:ea typeface="游明朝" panose="02020400000000000000" pitchFamily="18" charset="-128"/>
              </a:rPr>
              <a:t>英語講師として</a:t>
            </a:r>
            <a:r>
              <a:rPr lang="en-US" altLang="ja-JP" dirty="0">
                <a:latin typeface="游明朝" panose="02020400000000000000" pitchFamily="18" charset="-128"/>
                <a:ea typeface="游明朝" panose="02020400000000000000" pitchFamily="18" charset="-128"/>
              </a:rPr>
              <a:t>8</a:t>
            </a:r>
            <a:r>
              <a:rPr lang="ja-JP" altLang="en-US" dirty="0">
                <a:latin typeface="游明朝" panose="02020400000000000000" pitchFamily="18" charset="-128"/>
                <a:ea typeface="游明朝" panose="02020400000000000000" pitchFamily="18" charset="-128"/>
              </a:rPr>
              <a:t>年目を迎えており、幼稚園・保育園生から高校生までフォニックスや英検指導、文法指導を行ってきました。</a:t>
            </a:r>
          </a:p>
          <a:p>
            <a:pPr>
              <a:lnSpc>
                <a:spcPct val="150000"/>
              </a:lnSpc>
            </a:pPr>
            <a:r>
              <a:rPr lang="ja-JP" altLang="en-US" dirty="0">
                <a:latin typeface="游明朝" panose="02020400000000000000" pitchFamily="18" charset="-128"/>
                <a:ea typeface="游明朝" panose="02020400000000000000" pitchFamily="18" charset="-128"/>
              </a:rPr>
              <a:t>日本に限らず、タイやロシア、フィリピン、ミャンマーの方に英語を教えてまいりました。</a:t>
            </a:r>
            <a:endParaRPr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b="1" dirty="0">
                <a:latin typeface="游明朝" panose="02020400000000000000" pitchFamily="18" charset="-128"/>
                <a:ea typeface="游明朝" panose="02020400000000000000" pitchFamily="18" charset="-128"/>
              </a:rPr>
              <a:t>資格</a:t>
            </a:r>
            <a:r>
              <a:rPr lang="ja-JP" altLang="en-US" dirty="0">
                <a:latin typeface="游明朝" panose="02020400000000000000" pitchFamily="18" charset="-128"/>
                <a:ea typeface="游明朝" panose="02020400000000000000" pitchFamily="18" charset="-128"/>
              </a:rPr>
              <a:t>：</a:t>
            </a:r>
            <a:endParaRPr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latin typeface="游明朝" panose="02020400000000000000" pitchFamily="18" charset="-128"/>
                <a:ea typeface="游明朝" panose="02020400000000000000" pitchFamily="18" charset="-128"/>
              </a:rPr>
              <a:t>英検１級</a:t>
            </a:r>
            <a:endParaRPr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en-US" altLang="ja-JP" dirty="0">
                <a:latin typeface="游明朝" panose="02020400000000000000" pitchFamily="18" charset="-128"/>
                <a:ea typeface="游明朝" panose="02020400000000000000" pitchFamily="18" charset="-128"/>
              </a:rPr>
              <a:t>CELTA</a:t>
            </a:r>
            <a:r>
              <a:rPr lang="ja-JP" altLang="en-US" dirty="0">
                <a:latin typeface="游明朝" panose="02020400000000000000" pitchFamily="18" charset="-128"/>
                <a:ea typeface="游明朝" panose="02020400000000000000" pitchFamily="18" charset="-128"/>
              </a:rPr>
              <a:t>（ケンブリッジ大学英語検定機構の英語教授資格）</a:t>
            </a:r>
            <a:endParaRPr lang="en-US" altLang="ja-JP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latin typeface="游明朝" panose="02020400000000000000" pitchFamily="18" charset="-128"/>
                <a:ea typeface="游明朝" panose="02020400000000000000" pitchFamily="18" charset="-128"/>
              </a:rPr>
              <a:t>フランス語</a:t>
            </a:r>
            <a:r>
              <a:rPr lang="en-US" altLang="ja-JP" dirty="0">
                <a:latin typeface="游明朝" panose="02020400000000000000" pitchFamily="18" charset="-128"/>
                <a:ea typeface="游明朝" panose="02020400000000000000" pitchFamily="18" charset="-128"/>
              </a:rPr>
              <a:t>DELF B2</a:t>
            </a:r>
            <a:endParaRPr lang="ja-JP" altLang="en-US" dirty="0"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3942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00505B6-8741-4226-608B-A7B42FFAFE27}"/>
              </a:ext>
            </a:extLst>
          </p:cNvPr>
          <p:cNvSpPr/>
          <p:nvPr/>
        </p:nvSpPr>
        <p:spPr>
          <a:xfrm>
            <a:off x="0" y="0"/>
            <a:ext cx="12192000" cy="7464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2000" dirty="0">
                <a:latin typeface="游明朝" panose="02020400000000000000" pitchFamily="18" charset="-128"/>
                <a:ea typeface="游明朝" panose="02020400000000000000" pitchFamily="18" charset="-128"/>
              </a:rPr>
              <a:t>CELTA</a:t>
            </a:r>
            <a:r>
              <a:rPr kumimoji="1"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講師とオンライン英会話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1214BD8-7ED8-ACD6-67CC-8EEA73DE641B}"/>
              </a:ext>
            </a:extLst>
          </p:cNvPr>
          <p:cNvSpPr txBox="1"/>
          <p:nvPr/>
        </p:nvSpPr>
        <p:spPr>
          <a:xfrm>
            <a:off x="289250" y="102637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引用先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BD232DC-19A2-4855-12B6-20A4CF1A901D}"/>
              </a:ext>
            </a:extLst>
          </p:cNvPr>
          <p:cNvSpPr txBox="1"/>
          <p:nvPr/>
        </p:nvSpPr>
        <p:spPr>
          <a:xfrm>
            <a:off x="111967" y="1530220"/>
            <a:ext cx="96291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https://www.cambridgeenglish.org/jp/news/view/75-percent-elt-cambridge-celta/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en-US" altLang="ja-JP" dirty="0">
                <a:hlinkClick r:id="rId3"/>
              </a:rPr>
              <a:t>https://www.cambridgeenglish.org/jp/Images/561003--.pdf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7634123"/>
      </p:ext>
    </p:extLst>
  </p:cSld>
  <p:clrMapOvr>
    <a:masterClrMapping/>
  </p:clrMapOvr>
</p:sld>
</file>

<file path=ppt/theme/theme1.xml><?xml version="1.0" encoding="utf-8"?>
<a:theme xmlns:a="http://schemas.openxmlformats.org/drawingml/2006/main" name="スライス">
  <a:themeElements>
    <a:clrScheme name="スライス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スライス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スライス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28025</TotalTime>
  <Words>842</Words>
  <Application>Microsoft Office PowerPoint</Application>
  <PresentationFormat>ワイド画面</PresentationFormat>
  <Paragraphs>165</Paragraphs>
  <Slides>13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8" baseType="lpstr">
      <vt:lpstr>游ゴシック</vt:lpstr>
      <vt:lpstr>游明朝</vt:lpstr>
      <vt:lpstr>Century Gothic</vt:lpstr>
      <vt:lpstr>Wingdings 3</vt:lpstr>
      <vt:lpstr>スライス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佐藤 祥樹</dc:creator>
  <cp:lastModifiedBy>佐藤 祥樹</cp:lastModifiedBy>
  <cp:revision>15</cp:revision>
  <dcterms:created xsi:type="dcterms:W3CDTF">2023-06-29T14:29:50Z</dcterms:created>
  <dcterms:modified xsi:type="dcterms:W3CDTF">2023-08-16T13:57:15Z</dcterms:modified>
</cp:coreProperties>
</file>